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A298C-6FC4-4286-B5E2-A273368DEB71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98F58-3F21-4DC2-BB9F-46445C83C5F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208912" cy="63367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ПОЛИАКРИЛОВАЯ КИСЛОТА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ПОЛИАКРИЛОВАЯ КИСЛОТА</a:t>
            </a:r>
            <a:r>
              <a:rPr lang="ru-RU" dirty="0" smtClean="0">
                <a:solidFill>
                  <a:schemeClr val="tx1"/>
                </a:solidFill>
              </a:rPr>
              <a:t> (</a:t>
            </a:r>
            <a:r>
              <a:rPr lang="ru-RU" dirty="0" err="1" smtClean="0">
                <a:solidFill>
                  <a:schemeClr val="tx1"/>
                </a:solidFill>
              </a:rPr>
              <a:t>поликарбоксиэтилен</a:t>
            </a:r>
            <a:r>
              <a:rPr lang="ru-RU" dirty="0" smtClean="0">
                <a:solidFill>
                  <a:schemeClr val="tx1"/>
                </a:solidFill>
              </a:rPr>
              <a:t>) [—CH</a:t>
            </a:r>
            <a:r>
              <a:rPr lang="ru-RU" baseline="-25000" dirty="0" smtClean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CR(COOH)—]</a:t>
            </a:r>
            <a:r>
              <a:rPr lang="ru-RU" baseline="-25000" dirty="0" smtClean="0">
                <a:solidFill>
                  <a:schemeClr val="tx1"/>
                </a:solidFill>
              </a:rPr>
              <a:t>n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где R = H, полимер акриловой кислоты. Получают радикальной полимеризацией акриловой </a:t>
            </a:r>
            <a:r>
              <a:rPr lang="ru-RU" dirty="0" err="1" smtClean="0">
                <a:solidFill>
                  <a:schemeClr val="tx1"/>
                </a:solidFill>
              </a:rPr>
              <a:t>к-ты</a:t>
            </a:r>
            <a:r>
              <a:rPr lang="ru-RU" dirty="0" smtClean="0">
                <a:solidFill>
                  <a:schemeClr val="tx1"/>
                </a:solidFill>
              </a:rPr>
              <a:t> в водном </a:t>
            </a:r>
            <a:r>
              <a:rPr lang="ru-RU" dirty="0" err="1" smtClean="0">
                <a:solidFill>
                  <a:schemeClr val="tx1"/>
                </a:solidFill>
              </a:rPr>
              <a:t>р-ре</a:t>
            </a:r>
            <a:r>
              <a:rPr lang="ru-RU" dirty="0" smtClean="0">
                <a:solidFill>
                  <a:schemeClr val="tx1"/>
                </a:solidFill>
              </a:rPr>
              <a:t> или в среде орг. р-</a:t>
            </a:r>
            <a:r>
              <a:rPr lang="ru-RU" dirty="0" err="1" smtClean="0">
                <a:solidFill>
                  <a:schemeClr val="tx1"/>
                </a:solidFill>
              </a:rPr>
              <a:t>рителей</a:t>
            </a:r>
            <a:r>
              <a:rPr lang="ru-RU" dirty="0" smtClean="0">
                <a:solidFill>
                  <a:schemeClr val="tx1"/>
                </a:solidFill>
              </a:rPr>
              <a:t>; процесс </a:t>
            </a:r>
            <a:r>
              <a:rPr lang="ru-RU" dirty="0" err="1" smtClean="0">
                <a:solidFill>
                  <a:schemeClr val="tx1"/>
                </a:solidFill>
              </a:rPr>
              <a:t>экзотермичен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ru-RU" dirty="0"/>
              <a:t>Полиакриловая кислота и ее соли-стеклообразные хрупкие </a:t>
            </a:r>
            <a:r>
              <a:rPr lang="ru-RU" dirty="0" err="1"/>
              <a:t>бесцв</a:t>
            </a:r>
            <a:r>
              <a:rPr lang="ru-RU" dirty="0"/>
              <a:t>. полимеры; для к-ты т. </a:t>
            </a:r>
            <a:r>
              <a:rPr lang="ru-RU" dirty="0" err="1"/>
              <a:t>стекл</a:t>
            </a:r>
            <a:r>
              <a:rPr lang="ru-RU" dirty="0"/>
              <a:t>. 106</a:t>
            </a:r>
            <a:r>
              <a:rPr lang="ru-RU" baseline="30000" dirty="0"/>
              <a:t>0</a:t>
            </a:r>
            <a:r>
              <a:rPr lang="ru-RU" dirty="0"/>
              <a:t>C, для ее </a:t>
            </a:r>
            <a:r>
              <a:rPr lang="ru-RU" dirty="0" err="1"/>
              <a:t>Na</a:t>
            </a:r>
            <a:r>
              <a:rPr lang="ru-RU" dirty="0"/>
              <a:t>-соли 230</a:t>
            </a:r>
            <a:r>
              <a:rPr lang="ru-RU" baseline="30000" dirty="0"/>
              <a:t>0</a:t>
            </a:r>
            <a:r>
              <a:rPr lang="ru-RU" dirty="0"/>
              <a:t>C [для полиметакриловой </a:t>
            </a:r>
            <a:r>
              <a:rPr lang="ru-RU" dirty="0" smtClean="0"/>
              <a:t>к-ты </a:t>
            </a:r>
            <a:r>
              <a:rPr lang="ru-RU" dirty="0"/>
              <a:t>R = </a:t>
            </a:r>
            <a:r>
              <a:rPr lang="ru-RU" dirty="0" smtClean="0"/>
              <a:t>CH</a:t>
            </a:r>
            <a:r>
              <a:rPr lang="ru-RU" baseline="-25000" dirty="0" smtClean="0"/>
              <a:t>3</a:t>
            </a:r>
            <a:r>
              <a:rPr lang="ru-RU" dirty="0" smtClean="0"/>
              <a:t> </a:t>
            </a:r>
            <a:r>
              <a:rPr lang="ru-RU" dirty="0"/>
              <a:t>т. </a:t>
            </a:r>
            <a:r>
              <a:rPr lang="ru-RU" dirty="0" err="1"/>
              <a:t>стекл</a:t>
            </a:r>
            <a:r>
              <a:rPr lang="ru-RU" dirty="0"/>
              <a:t>. 228</a:t>
            </a:r>
            <a:r>
              <a:rPr lang="ru-RU" baseline="30000" dirty="0"/>
              <a:t>0</a:t>
            </a:r>
            <a:r>
              <a:rPr lang="ru-RU" dirty="0"/>
              <a:t>C, для ее </a:t>
            </a:r>
            <a:r>
              <a:rPr lang="ru-RU" dirty="0" err="1"/>
              <a:t>Na</a:t>
            </a:r>
            <a:r>
              <a:rPr lang="ru-RU" dirty="0"/>
              <a:t>-соли 310</a:t>
            </a:r>
            <a:r>
              <a:rPr lang="ru-RU" baseline="30000" dirty="0"/>
              <a:t>0</a:t>
            </a:r>
            <a:r>
              <a:rPr lang="ru-RU" dirty="0"/>
              <a:t>C]. </a:t>
            </a:r>
            <a:endParaRPr lang="en-US" dirty="0"/>
          </a:p>
          <a:p>
            <a:r>
              <a:rPr lang="ru-RU" dirty="0" smtClean="0"/>
              <a:t>При </a:t>
            </a:r>
            <a:r>
              <a:rPr lang="ru-RU" dirty="0" err="1" smtClean="0"/>
              <a:t>нагр</a:t>
            </a:r>
            <a:r>
              <a:rPr lang="ru-RU" dirty="0"/>
              <a:t>. к-ты происходит </a:t>
            </a:r>
            <a:r>
              <a:rPr lang="ru-RU" dirty="0" err="1"/>
              <a:t>ангидридизация</a:t>
            </a:r>
            <a:r>
              <a:rPr lang="ru-RU" dirty="0"/>
              <a:t> с образованием преим. </a:t>
            </a:r>
            <a:r>
              <a:rPr lang="ru-RU" dirty="0" err="1"/>
              <a:t>циклич</a:t>
            </a:r>
            <a:r>
              <a:rPr lang="ru-RU" dirty="0"/>
              <a:t>. ангидридных звеньев, выше 250°С-декарбоксилирование и сшивание. </a:t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2" descr="http://www.drillingmudsystems.com/photo/pd83808-product_polyacrylic_acid_potassium_k_p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4619624"/>
            <a:ext cx="2857500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64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Полиакриловая кислота образует прочные комплексы с ионами переходных металлов. Хорошо </a:t>
            </a:r>
            <a:r>
              <a:rPr lang="ru-RU" dirty="0" err="1" smtClean="0">
                <a:solidFill>
                  <a:schemeClr val="tx1"/>
                </a:solidFill>
              </a:rPr>
              <a:t>раств</a:t>
            </a:r>
            <a:r>
              <a:rPr lang="ru-RU" dirty="0" smtClean="0">
                <a:solidFill>
                  <a:schemeClr val="tx1"/>
                </a:solidFill>
              </a:rPr>
              <a:t>. в воде, диоксане, метаноле, этаноле, формамиде, ДМФА, не </a:t>
            </a:r>
            <a:r>
              <a:rPr lang="ru-RU" dirty="0" err="1" smtClean="0">
                <a:solidFill>
                  <a:schemeClr val="tx1"/>
                </a:solidFill>
              </a:rPr>
              <a:t>раств</a:t>
            </a:r>
            <a:r>
              <a:rPr lang="ru-RU" dirty="0" smtClean="0">
                <a:solidFill>
                  <a:schemeClr val="tx1"/>
                </a:solidFill>
              </a:rPr>
              <a:t>. в своем мономере, ацетоне, диэтиловом эфире, углеводородах.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/>
              <a:t>Соли щелочных металлов </a:t>
            </a:r>
            <a:r>
              <a:rPr lang="ru-RU" dirty="0" smtClean="0">
                <a:solidFill>
                  <a:schemeClr val="tx1"/>
                </a:solidFill>
              </a:rPr>
              <a:t>полиакриловой кислоты </a:t>
            </a:r>
            <a:r>
              <a:rPr lang="ru-RU" dirty="0" err="1" smtClean="0">
                <a:solidFill>
                  <a:schemeClr val="tx1"/>
                </a:solidFill>
              </a:rPr>
              <a:t>раств</a:t>
            </a:r>
            <a:r>
              <a:rPr lang="ru-RU" dirty="0" smtClean="0">
                <a:solidFill>
                  <a:schemeClr val="tx1"/>
                </a:solidFill>
              </a:rPr>
              <a:t>. только в водных средах, соли </a:t>
            </a:r>
            <a:r>
              <a:rPr lang="ru-RU" dirty="0" err="1" smtClean="0">
                <a:solidFill>
                  <a:schemeClr val="tx1"/>
                </a:solidFill>
              </a:rPr>
              <a:t>щел</a:t>
            </a:r>
            <a:r>
              <a:rPr lang="ru-RU" dirty="0" smtClean="0">
                <a:solidFill>
                  <a:schemeClr val="tx1"/>
                </a:solidFill>
              </a:rPr>
              <a:t>.-</a:t>
            </a:r>
            <a:r>
              <a:rPr lang="ru-RU" dirty="0" err="1" smtClean="0">
                <a:solidFill>
                  <a:schemeClr val="tx1"/>
                </a:solidFill>
              </a:rPr>
              <a:t>зем</a:t>
            </a:r>
            <a:r>
              <a:rPr lang="ru-RU" dirty="0" smtClean="0">
                <a:solidFill>
                  <a:schemeClr val="tx1"/>
                </a:solidFill>
              </a:rPr>
              <a:t>. металлов нерастворимы. Диоксан при 30</a:t>
            </a:r>
            <a:r>
              <a:rPr lang="ru-RU" baseline="30000" dirty="0" smtClean="0">
                <a:solidFill>
                  <a:schemeClr val="tx1"/>
                </a:solidFill>
              </a:rPr>
              <a:t>0</a:t>
            </a:r>
            <a:r>
              <a:rPr lang="ru-RU" dirty="0" smtClean="0">
                <a:solidFill>
                  <a:schemeClr val="tx1"/>
                </a:solidFill>
              </a:rPr>
              <a:t>C для полиакриловой кислоты-q-растворитель; соотношение между </a:t>
            </a:r>
            <a:r>
              <a:rPr lang="ru-RU" dirty="0" err="1" smtClean="0">
                <a:solidFill>
                  <a:schemeClr val="tx1"/>
                </a:solidFill>
              </a:rPr>
              <a:t>характерис-тич</a:t>
            </a:r>
            <a:r>
              <a:rPr lang="ru-RU" dirty="0" smtClean="0">
                <a:solidFill>
                  <a:schemeClr val="tx1"/>
                </a:solidFill>
              </a:rPr>
              <a:t>. вязкостью [</a:t>
            </a:r>
            <a:r>
              <a:rPr lang="ru-RU" dirty="0" err="1" smtClean="0">
                <a:solidFill>
                  <a:schemeClr val="tx1"/>
                </a:solidFill>
              </a:rPr>
              <a:t>h</a:t>
            </a:r>
            <a:r>
              <a:rPr lang="ru-RU" dirty="0" smtClean="0">
                <a:solidFill>
                  <a:schemeClr val="tx1"/>
                </a:solidFill>
              </a:rPr>
              <a:t>] и мол. массой M имеет вид: [</a:t>
            </a:r>
            <a:r>
              <a:rPr lang="ru-RU" dirty="0" err="1" smtClean="0">
                <a:solidFill>
                  <a:schemeClr val="tx1"/>
                </a:solidFill>
              </a:rPr>
              <a:t>h</a:t>
            </a:r>
            <a:r>
              <a:rPr lang="ru-RU" dirty="0" smtClean="0">
                <a:solidFill>
                  <a:schemeClr val="tx1"/>
                </a:solidFill>
              </a:rPr>
              <a:t>] = = 7,6· 10-</a:t>
            </a:r>
            <a:r>
              <a:rPr lang="ru-RU" baseline="30000" dirty="0" smtClean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·М</a:t>
            </a:r>
            <a:r>
              <a:rPr lang="ru-RU" baseline="30000" dirty="0" smtClean="0">
                <a:solidFill>
                  <a:schemeClr val="tx1"/>
                </a:solidFill>
              </a:rPr>
              <a:t>0,5</a:t>
            </a:r>
            <a:r>
              <a:rPr lang="ru-RU" dirty="0" smtClean="0">
                <a:solidFill>
                  <a:schemeClr val="tx1"/>
                </a:solidFill>
              </a:rPr>
              <a:t> см</a:t>
            </a:r>
            <a:r>
              <a:rPr lang="ru-RU" baseline="30000" dirty="0" smtClean="0">
                <a:solidFill>
                  <a:schemeClr val="tx1"/>
                </a:solidFill>
              </a:rPr>
              <a:t>3</a:t>
            </a:r>
            <a:r>
              <a:rPr lang="ru-RU" dirty="0" smtClean="0">
                <a:solidFill>
                  <a:schemeClr val="tx1"/>
                </a:solidFill>
              </a:rPr>
              <a:t>/г.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Полиакриловая </a:t>
            </a:r>
            <a:r>
              <a:rPr lang="ru-RU" b="1" dirty="0"/>
              <a:t>кислота</a:t>
            </a:r>
            <a:r>
              <a:rPr lang="ru-RU" dirty="0"/>
              <a:t>-слабый полиэлектролит. в бессолевом водном растворе </a:t>
            </a:r>
            <a:r>
              <a:rPr lang="ru-RU" dirty="0" err="1"/>
              <a:t>р</a:t>
            </a:r>
            <a:r>
              <a:rPr lang="ru-RU" i="1" dirty="0" err="1"/>
              <a:t>К</a:t>
            </a:r>
            <a:r>
              <a:rPr lang="ru-RU" i="1" baseline="-25000" dirty="0" err="1"/>
              <a:t>а</a:t>
            </a:r>
            <a:r>
              <a:rPr lang="ru-RU" i="1" dirty="0"/>
              <a:t> </a:t>
            </a:r>
            <a:r>
              <a:rPr lang="ru-RU" dirty="0"/>
              <a:t>4,8 и почти линейно возрастает с увеличением степени нейтрализации (а), в точке </a:t>
            </a:r>
            <a:r>
              <a:rPr lang="ru-RU" dirty="0" err="1"/>
              <a:t>полунейтрализации</a:t>
            </a:r>
            <a:r>
              <a:rPr lang="ru-RU" dirty="0"/>
              <a:t> </a:t>
            </a:r>
            <a:r>
              <a:rPr lang="ru-RU" dirty="0" err="1"/>
              <a:t>р</a:t>
            </a:r>
            <a:r>
              <a:rPr lang="ru-RU" i="1" dirty="0" err="1"/>
              <a:t>К</a:t>
            </a:r>
            <a:r>
              <a:rPr lang="ru-RU" i="1" baseline="-25000" dirty="0" err="1"/>
              <a:t>а</a:t>
            </a:r>
            <a:r>
              <a:rPr lang="ru-RU" i="1" dirty="0"/>
              <a:t> </a:t>
            </a:r>
            <a:r>
              <a:rPr lang="ru-RU" dirty="0"/>
              <a:t>6,8. </a:t>
            </a:r>
            <a:endParaRPr lang="ru-RU" dirty="0" smtClean="0"/>
          </a:p>
          <a:p>
            <a:r>
              <a:rPr lang="ru-RU" dirty="0" smtClean="0"/>
              <a:t>Вязкость </a:t>
            </a:r>
            <a:r>
              <a:rPr lang="ru-RU" dirty="0"/>
              <a:t>водного раствора </a:t>
            </a:r>
            <a:r>
              <a:rPr lang="ru-RU" b="1" dirty="0"/>
              <a:t>полиакриловая кислота</a:t>
            </a:r>
            <a:r>
              <a:rPr lang="ru-RU" dirty="0"/>
              <a:t> возрастает при увеличении а; для водных растворов </a:t>
            </a:r>
            <a:r>
              <a:rPr lang="ru-RU" b="1" dirty="0"/>
              <a:t>полиакриловая кислота</a:t>
            </a:r>
            <a:r>
              <a:rPr lang="ru-RU" dirty="0"/>
              <a:t> и ее солей характерен </a:t>
            </a:r>
            <a:r>
              <a:rPr lang="ru-RU" dirty="0" err="1" smtClean="0"/>
              <a:t>полиэлектролитный</a:t>
            </a:r>
            <a:r>
              <a:rPr lang="ru-RU" dirty="0" smtClean="0"/>
              <a:t> </a:t>
            </a:r>
            <a:r>
              <a:rPr lang="ru-RU" dirty="0"/>
              <a:t>эффект </a:t>
            </a:r>
            <a:r>
              <a:rPr lang="ru-RU" i="1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Применяют </a:t>
            </a:r>
            <a:r>
              <a:rPr lang="ru-RU" b="1" dirty="0"/>
              <a:t>полиакриловая кислота</a:t>
            </a:r>
            <a:r>
              <a:rPr lang="ru-RU" dirty="0"/>
              <a:t> и ее соли в виде водных растворов: как стабилизаторы и флокулянты коллоидных систем в </a:t>
            </a:r>
            <a:r>
              <a:rPr lang="ru-RU" dirty="0" err="1"/>
              <a:t>технол</a:t>
            </a:r>
            <a:r>
              <a:rPr lang="ru-RU" dirty="0"/>
              <a:t>. процессах; </a:t>
            </a:r>
            <a:r>
              <a:rPr lang="ru-RU" dirty="0" err="1"/>
              <a:t>структурообразователи</a:t>
            </a:r>
            <a:r>
              <a:rPr lang="ru-RU" dirty="0"/>
              <a:t> и загустители; связующие при создании, например, пломбировочных материалов (в медицине); антистатики для волокон и кож; для получения </a:t>
            </a:r>
            <a:r>
              <a:rPr lang="ru-RU" dirty="0" err="1" smtClean="0"/>
              <a:t>поликомплексов</a:t>
            </a:r>
            <a:r>
              <a:rPr lang="ru-RU" i="1" dirty="0" smtClean="0"/>
              <a:t>. </a:t>
            </a:r>
          </a:p>
          <a:p>
            <a:r>
              <a:rPr lang="ru-RU" i="1" dirty="0" smtClean="0"/>
              <a:t>П</a:t>
            </a:r>
            <a:r>
              <a:rPr lang="ru-RU" u="sng" dirty="0" smtClean="0"/>
              <a:t>олиакриловая </a:t>
            </a:r>
            <a:r>
              <a:rPr lang="ru-RU" u="sng" dirty="0"/>
              <a:t>кислота</a:t>
            </a:r>
            <a:r>
              <a:rPr lang="ru-RU" dirty="0"/>
              <a:t>-носитель лек. и физиологически активных веществ, ферментов, ее </a:t>
            </a:r>
            <a:r>
              <a:rPr lang="ru-RU" dirty="0" err="1"/>
              <a:t>Fe</a:t>
            </a:r>
            <a:r>
              <a:rPr lang="ru-RU" dirty="0"/>
              <a:t>-соли обладают кровоостанавливающей способностью. Сшитые полимеры и сополимеры акриловой кислоты-ионообменные, в </a:t>
            </a:r>
            <a:r>
              <a:rPr lang="ru-RU" dirty="0" err="1"/>
              <a:t>т.ч</a:t>
            </a:r>
            <a:r>
              <a:rPr lang="ru-RU" dirty="0"/>
              <a:t>. комплексообразующие, смолы.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2517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romamaslo.ru/uploads/f7d2e466c6b470eec23352651d701f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23" y="28636"/>
            <a:ext cx="8614936" cy="5807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90123" y="5969843"/>
            <a:ext cx="8614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Карбопол</a:t>
            </a:r>
            <a:r>
              <a:rPr lang="ru-RU" sz="2000" dirty="0"/>
              <a:t> (</a:t>
            </a:r>
            <a:r>
              <a:rPr lang="ru-RU" sz="2000" dirty="0" err="1"/>
              <a:t>Carbopol</a:t>
            </a:r>
            <a:r>
              <a:rPr lang="ru-RU" sz="2000" dirty="0"/>
              <a:t>) - </a:t>
            </a:r>
            <a:r>
              <a:rPr lang="ru-RU" sz="2000" dirty="0" err="1"/>
              <a:t>карбоксиполиметилен</a:t>
            </a:r>
            <a:r>
              <a:rPr lang="ru-RU" sz="2000" dirty="0"/>
              <a:t>, по международной классификации - </a:t>
            </a:r>
            <a:r>
              <a:rPr lang="ru-RU" sz="2000" dirty="0" err="1"/>
              <a:t>Карбомер</a:t>
            </a:r>
            <a:r>
              <a:rPr lang="ru-RU" sz="2000" dirty="0"/>
              <a:t> (</a:t>
            </a:r>
            <a:r>
              <a:rPr lang="ru-RU" sz="2000" dirty="0" err="1"/>
              <a:t>Carbomer</a:t>
            </a:r>
            <a:r>
              <a:rPr lang="ru-RU" sz="20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4062793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480720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Карбополы</a:t>
            </a:r>
            <a:r>
              <a:rPr lang="ru-RU" dirty="0" smtClean="0"/>
              <a:t> </a:t>
            </a:r>
            <a:r>
              <a:rPr lang="ru-RU" dirty="0"/>
              <a:t>- это товарная марка </a:t>
            </a:r>
            <a:r>
              <a:rPr lang="ru-RU" dirty="0" smtClean="0"/>
              <a:t>кросс-</a:t>
            </a:r>
            <a:r>
              <a:rPr lang="en-US" dirty="0" err="1"/>
              <a:t>c</a:t>
            </a:r>
            <a:r>
              <a:rPr lang="ru-RU" dirty="0" err="1" smtClean="0"/>
              <a:t>ополимеров</a:t>
            </a:r>
            <a:r>
              <a:rPr lang="ru-RU" dirty="0" smtClean="0"/>
              <a:t> </a:t>
            </a:r>
            <a:r>
              <a:rPr lang="ru-RU" dirty="0"/>
              <a:t>на основе полиакриловой кислоты. </a:t>
            </a:r>
          </a:p>
          <a:p>
            <a:r>
              <a:rPr lang="ru-RU" dirty="0"/>
              <a:t>Это полимерные загустители, в сухом виде макромолекулы кросс-сополимера содержат нейтральные СООН-группы и представляют собой свернутую беспорядочным образом пространственную сетку. Взаимодействие с водой приводит к гидратации молекулы, сетка растягивается и увеличивается в размерах. Сетка занимает максимальный объем, связывая и загущая гидрофильный растворитель и растворы, позволяет создать привлекательный прозрачный продукт, сохранить прозрачность гелей, при введении в их состав жирных компонентов (витаминов, масел, отдушек).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1870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085184"/>
            <a:ext cx="8229600" cy="1040979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Рис. 3.6.1. Образование ионами цинка поперечных связей между карбоксильными группами полимерных цепей полиакриловой кислоты</a:t>
            </a:r>
          </a:p>
          <a:p>
            <a:endParaRPr lang="ru-RU" dirty="0"/>
          </a:p>
        </p:txBody>
      </p:sp>
      <p:pic>
        <p:nvPicPr>
          <p:cNvPr id="2052" name="Picture 4" descr="http://www.dentaltechnic.info/nurt_Osnovy_STOMATOLOGIChESKOGO_MATERIALOVEDENIJa_files/nurt_Osnovy_STOMATOLOGIChESKOGO_MATERIALOVEDENIJa-2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08720"/>
            <a:ext cx="7362825" cy="378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568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forexaw.com/TERMs/Ximiya/img240572_6-1_Plastmassy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631" y="52163"/>
            <a:ext cx="6111070" cy="661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1949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437</Words>
  <Application>Microsoft Office PowerPoint</Application>
  <PresentationFormat>Экран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asel</dc:creator>
  <cp:lastModifiedBy>Гани</cp:lastModifiedBy>
  <cp:revision>10</cp:revision>
  <dcterms:created xsi:type="dcterms:W3CDTF">2012-04-02T10:02:00Z</dcterms:created>
  <dcterms:modified xsi:type="dcterms:W3CDTF">2012-04-06T03:39:09Z</dcterms:modified>
</cp:coreProperties>
</file>